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.xml" ContentType="application/vnd.openxmlformats-officedocument.presentationml.notesSlide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73" r:id="rId3"/>
    <p:sldId id="257" r:id="rId4"/>
    <p:sldId id="259" r:id="rId5"/>
    <p:sldId id="274" r:id="rId6"/>
    <p:sldId id="277" r:id="rId7"/>
    <p:sldId id="278" r:id="rId8"/>
    <p:sldId id="260" r:id="rId9"/>
    <p:sldId id="261" r:id="rId10"/>
    <p:sldId id="275" r:id="rId11"/>
    <p:sldId id="276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70" r:id="rId20"/>
    <p:sldId id="271" r:id="rId21"/>
    <p:sldId id="269" r:id="rId22"/>
    <p:sldId id="282" r:id="rId23"/>
    <p:sldId id="279" r:id="rId24"/>
    <p:sldId id="280" r:id="rId25"/>
    <p:sldId id="272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011" autoAdjust="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EE29D-C990-4ED3-BDBA-FE70C2FCA4BB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EB00D-A49E-439A-83AA-09A6F019B6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08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EB00D-A49E-439A-83AA-09A6F019B628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06.11.2015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hyperlink" Target="http://naxodka.od.ua/uploads/posts/2010-03/1268920869_884516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0"/>
            <a:ext cx="6444208" cy="400506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Предмет:</a:t>
            </a:r>
            <a:r>
              <a:rPr lang="ru-RU" sz="3600" dirty="0" smtClean="0"/>
              <a:t> </a:t>
            </a:r>
            <a:r>
              <a:rPr lang="ru-RU" sz="3600" dirty="0" smtClean="0"/>
              <a:t>Мультимедиа технологий в образовании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Область:</a:t>
            </a:r>
            <a:r>
              <a:rPr lang="ru-RU" sz="3600" dirty="0" smtClean="0"/>
              <a:t> проектная деятельность</a:t>
            </a:r>
            <a:br>
              <a:rPr lang="ru-RU" sz="3600" dirty="0" smtClean="0"/>
            </a:br>
            <a:r>
              <a:rPr lang="ru-RU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Проект:</a:t>
            </a:r>
            <a:r>
              <a:rPr lang="ru-RU" sz="3600" dirty="0" smtClean="0"/>
              <a:t> техника квиллинг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5517232"/>
            <a:ext cx="5220072" cy="134076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tx1"/>
                </a:solidFill>
              </a:rPr>
              <a:t>Выполнила: </a:t>
            </a:r>
            <a:r>
              <a:rPr lang="ru-RU" b="1" i="1" dirty="0" smtClean="0">
                <a:solidFill>
                  <a:schemeClr val="tx1"/>
                </a:solidFill>
              </a:rPr>
              <a:t>студентка 3-го курса ИФМО</a:t>
            </a:r>
            <a:endParaRPr lang="ru-RU" b="1" i="1" dirty="0" smtClean="0">
              <a:solidFill>
                <a:schemeClr val="tx1"/>
              </a:solidFill>
            </a:endParaRPr>
          </a:p>
          <a:p>
            <a:r>
              <a:rPr lang="ru-RU" b="1" i="1" dirty="0" smtClean="0">
                <a:solidFill>
                  <a:schemeClr val="tx1"/>
                </a:solidFill>
              </a:rPr>
              <a:t>Белобабова </a:t>
            </a:r>
            <a:r>
              <a:rPr lang="ru-RU" b="1" i="1" dirty="0" smtClean="0">
                <a:solidFill>
                  <a:schemeClr val="tx1"/>
                </a:solidFill>
              </a:rPr>
              <a:t>Татьяна </a:t>
            </a:r>
            <a:endParaRPr lang="ru-RU" b="1" i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3135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127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5400" dirty="0" smtClean="0"/>
              <a:t>Историческая справка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412776"/>
            <a:ext cx="9144000" cy="544522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40000" lnSpcReduction="20000"/>
          </a:bodyPr>
          <a:lstStyle/>
          <a:p>
            <a:r>
              <a:rPr lang="ru-RU" dirty="0" smtClean="0"/>
              <a:t> </a:t>
            </a:r>
            <a:r>
              <a:rPr lang="ru-RU" sz="7200" dirty="0" smtClean="0"/>
              <a:t>Как вы уже поняли, квиллинг — это возможность увидеть необычные возможности обычной бумаги.</a:t>
            </a:r>
          </a:p>
          <a:p>
            <a:r>
              <a:rPr lang="ru-RU" sz="7200" dirty="0" smtClean="0"/>
              <a:t>В 17 - 18 веков, квиллинг вышел за рамки своей религиозной принадлежности, но ограниченное наличие бумаги и  необходимость в наличии свободного времени  сделало это искусство- искусством для богатых, благородных и королевских семей. Считается , что принцесса Елизавета (дочь Георга III),увлекалась квиллингом и ее работы есть в музее Виктории и Альберта в Лондоне. Кроме того, некоторые школы того времени учили  квиллингу наряду с другими художественными предметам.</a:t>
            </a:r>
            <a:r>
              <a:rPr lang="ru-RU" sz="7200" b="1" dirty="0" smtClean="0"/>
              <a:t> </a:t>
            </a:r>
            <a:br>
              <a:rPr lang="ru-RU" sz="7200" b="1" dirty="0" smtClean="0"/>
            </a:br>
            <a:endParaRPr lang="ru-RU" sz="7200" b="1" dirty="0" smtClean="0"/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ransition advTm="54272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b="1" dirty="0" smtClean="0"/>
              <a:t>В наши дни </a:t>
            </a:r>
            <a:r>
              <a:rPr lang="ru-RU" sz="2400" b="1" dirty="0" err="1" smtClean="0"/>
              <a:t>бумагокручение</a:t>
            </a:r>
            <a:r>
              <a:rPr lang="ru-RU" sz="2400" b="1" dirty="0" smtClean="0"/>
              <a:t> широко известно и популярно как хобби в странах Западной Европы, особенно в Англии и Германии. Интерес к нему  был возрождён в 1960-70-х. Но самое широкое распространение это искусство получило, когда оно «переехало» на Восток. Богатейшие традиции тончайшей графики и пластики, изготовления бумаги и работы с ней дали искусству бумажной пластики новую жизнь. </a:t>
            </a:r>
            <a:br>
              <a:rPr lang="ru-RU" sz="2400" b="1" dirty="0" smtClean="0"/>
            </a:br>
            <a:endParaRPr lang="ru-RU" b="1" dirty="0"/>
          </a:p>
        </p:txBody>
      </p:sp>
      <p:pic>
        <p:nvPicPr>
          <p:cNvPr id="32770" name="Picture 2" descr=" Фоторепортаж Квиллинг: История квиллинга Бумажные полосы. Фото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36912"/>
            <a:ext cx="3905250" cy="2933701"/>
          </a:xfrm>
          <a:prstGeom prst="rect">
            <a:avLst/>
          </a:prstGeom>
          <a:noFill/>
        </p:spPr>
      </p:pic>
      <p:pic>
        <p:nvPicPr>
          <p:cNvPr id="32772" name="Picture 4" descr=" Фоторепортаж Квиллинг: История квиллинга Бумажные полосы. Фото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2852936"/>
            <a:ext cx="4064179" cy="2664296"/>
          </a:xfrm>
          <a:prstGeom prst="rect">
            <a:avLst/>
          </a:prstGeom>
          <a:noFill/>
        </p:spPr>
      </p:pic>
      <p:pic>
        <p:nvPicPr>
          <p:cNvPr id="32774" name="Picture 6" descr=" Фоторепортаж Квиллинг: История квиллинга Бумажные полосы. Фото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59152" y="4410652"/>
            <a:ext cx="3584848" cy="2447348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24881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Материалы и приспособления: полоски и их изготовление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268760"/>
            <a:ext cx="8172400" cy="558924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Первый способ: </a:t>
            </a:r>
            <a:r>
              <a:rPr lang="ru-RU" sz="2400" b="1" dirty="0" smtClean="0"/>
              <a:t>нарезать из цветной двусторонней бумаги (офисной или для оригами).</a:t>
            </a:r>
          </a:p>
          <a:p>
            <a:r>
              <a:rPr lang="ru-RU" sz="2400" b="1" dirty="0" smtClean="0"/>
              <a:t> ВАЖНО: бумага не должна быть очень тонкой (иметь небольшую плотность), т.к. в скрученном состоянии может не очень хорошо держать форму. Ширина полосок варьируется от 1 мм до нескольких сантиметров. Обычная ширина - 3-5 мм.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/>
              <a:t>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Второй способ:</a:t>
            </a:r>
            <a:r>
              <a:rPr lang="ru-RU" b="1" dirty="0" smtClean="0"/>
              <a:t> </a:t>
            </a:r>
            <a:r>
              <a:rPr lang="ru-RU" sz="2400" b="1" dirty="0" smtClean="0"/>
              <a:t>купить в специализированных магазинах. Полоски продаются уже в нарезанном виде и имеют подходящую плотность. </a:t>
            </a:r>
            <a:endParaRPr lang="ru-RU" sz="2400" b="1" dirty="0"/>
          </a:p>
        </p:txBody>
      </p:sp>
      <p:pic>
        <p:nvPicPr>
          <p:cNvPr id="5" name="Picture 4" descr="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52736"/>
            <a:ext cx="5364088" cy="1412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advTm="31029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8172400" cy="112474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Инструмент для скручивания:</a:t>
            </a:r>
            <a:endParaRPr lang="ru-RU" sz="40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124744"/>
            <a:ext cx="8172400" cy="57332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ru-RU" sz="2400" b="1" dirty="0" smtClean="0"/>
              <a:t>Инструмент нужен, чтобы ровно и удобно скручивать полоски. Опять же, есть несколько способов его добыть:</a:t>
            </a:r>
          </a:p>
          <a:p>
            <a:pPr algn="l">
              <a:buFont typeface="Wingdings" pitchFamily="2" charset="2"/>
              <a:buChar char="ü"/>
            </a:pPr>
            <a:r>
              <a:rPr lang="ru-RU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Первый способ: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dirty="0" smtClean="0"/>
              <a:t>возьмем обычную зубочистку. С одного конца отрежем узкую часть</a:t>
            </a:r>
            <a:r>
              <a:rPr lang="ru-RU" sz="1600" b="1" dirty="0" smtClean="0"/>
              <a:t>:</a:t>
            </a:r>
            <a:endParaRPr lang="ru-RU" sz="1400" dirty="0" smtClean="0"/>
          </a:p>
          <a:p>
            <a:pPr algn="l">
              <a:buFont typeface="Wingdings" pitchFamily="2" charset="2"/>
              <a:buChar char="ü"/>
            </a:pPr>
            <a:endParaRPr lang="ru-RU" sz="1400" dirty="0" smtClean="0"/>
          </a:p>
          <a:p>
            <a:pPr algn="l">
              <a:buFont typeface="Wingdings" pitchFamily="2" charset="2"/>
              <a:buChar char="ü"/>
            </a:pPr>
            <a:endParaRPr lang="ru-RU" sz="1400" dirty="0" smtClean="0"/>
          </a:p>
          <a:p>
            <a:pPr algn="l">
              <a:buFont typeface="Wingdings" pitchFamily="2" charset="2"/>
              <a:buChar char="ü"/>
            </a:pPr>
            <a:endParaRPr lang="ru-RU" sz="1400" dirty="0" smtClean="0"/>
          </a:p>
          <a:p>
            <a:pPr algn="l">
              <a:buFont typeface="Wingdings" pitchFamily="2" charset="2"/>
              <a:buChar char="ü"/>
            </a:pPr>
            <a:endParaRPr lang="ru-RU" sz="1400" dirty="0" smtClean="0"/>
          </a:p>
          <a:p>
            <a:pPr algn="l">
              <a:buFont typeface="Wingdings" pitchFamily="2" charset="2"/>
              <a:buChar char="ü"/>
            </a:pPr>
            <a:endParaRPr lang="ru-RU" sz="1400" dirty="0" smtClean="0"/>
          </a:p>
          <a:p>
            <a:pPr algn="l"/>
            <a:r>
              <a:rPr lang="ru-RU" b="1" dirty="0" smtClean="0">
                <a:latin typeface="Arial" charset="0"/>
              </a:rPr>
              <a:t>На оставшейся тупой части сделаем надрез около 5 мм, например, канцелярским ножом:</a:t>
            </a:r>
            <a:endParaRPr lang="ru-RU" sz="1400" dirty="0" smtClean="0"/>
          </a:p>
          <a:p>
            <a:pPr algn="l">
              <a:buFont typeface="Wingdings" pitchFamily="2" charset="2"/>
              <a:buChar char="ü"/>
            </a:pPr>
            <a:endParaRPr lang="ru-RU" sz="1400" dirty="0" smtClean="0"/>
          </a:p>
          <a:p>
            <a:pPr algn="l">
              <a:buFont typeface="Wingdings" pitchFamily="2" charset="2"/>
              <a:buChar char="ü"/>
            </a:pPr>
            <a:endParaRPr lang="ru-RU" sz="1400" dirty="0" smtClean="0"/>
          </a:p>
          <a:p>
            <a:pPr algn="l">
              <a:buFont typeface="Wingdings" pitchFamily="2" charset="2"/>
              <a:buChar char="ü"/>
            </a:pPr>
            <a:endParaRPr lang="ru-RU" sz="1400" dirty="0" smtClean="0"/>
          </a:p>
          <a:p>
            <a:pPr algn="l">
              <a:buFont typeface="Wingdings" pitchFamily="2" charset="2"/>
              <a:buChar char="ü"/>
            </a:pPr>
            <a:endParaRPr lang="ru-RU" sz="1400" dirty="0" smtClean="0"/>
          </a:p>
          <a:p>
            <a:pPr algn="l"/>
            <a:endParaRPr lang="ru-RU" sz="1400" dirty="0" smtClean="0"/>
          </a:p>
        </p:txBody>
      </p:sp>
      <p:pic>
        <p:nvPicPr>
          <p:cNvPr id="4" name="Picture 4" descr="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3356992"/>
            <a:ext cx="3840427" cy="1440160"/>
          </a:xfrm>
          <a:prstGeom prst="rect">
            <a:avLst/>
          </a:prstGeom>
          <a:noFill/>
          <a:ln/>
        </p:spPr>
      </p:pic>
      <p:pic>
        <p:nvPicPr>
          <p:cNvPr id="5" name="Picture 7" descr="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5251512"/>
            <a:ext cx="4283968" cy="16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5039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body" idx="1"/>
          </p:nvPr>
        </p:nvSpPr>
        <p:spPr>
          <a:xfrm>
            <a:off x="1907704" y="0"/>
            <a:ext cx="6264746" cy="6858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7500"/>
          </a:bodyPr>
          <a:lstStyle/>
          <a:p>
            <a:r>
              <a:rPr lang="ru-RU" sz="3200" b="1" dirty="0" smtClean="0">
                <a:solidFill>
                  <a:schemeClr val="hlink"/>
                </a:solidFill>
                <a:latin typeface="Arial" charset="0"/>
              </a:rPr>
              <a:t>Клей.</a:t>
            </a:r>
            <a:r>
              <a:rPr lang="ru-RU" sz="3200" b="1" dirty="0" smtClean="0">
                <a:latin typeface="Arial" charset="0"/>
              </a:rPr>
              <a:t> </a:t>
            </a:r>
            <a:r>
              <a:rPr lang="ru-RU" sz="2400" b="1" dirty="0" smtClean="0">
                <a:latin typeface="Arial" charset="0"/>
              </a:rPr>
              <a:t>Лучше всего для </a:t>
            </a:r>
            <a:r>
              <a:rPr lang="ru-RU" sz="2400" b="1" dirty="0" err="1" smtClean="0">
                <a:latin typeface="Arial" charset="0"/>
              </a:rPr>
              <a:t>квиллинговых</a:t>
            </a:r>
            <a:r>
              <a:rPr lang="ru-RU" sz="2400" b="1" dirty="0" smtClean="0">
                <a:latin typeface="Arial" charset="0"/>
              </a:rPr>
              <a:t> целей подходит ПВА из книжного магазина</a:t>
            </a:r>
            <a:r>
              <a:rPr lang="ru-RU" sz="2400" dirty="0" smtClean="0">
                <a:latin typeface="Arial" charset="0"/>
              </a:rPr>
              <a:t>. </a:t>
            </a:r>
            <a:r>
              <a:rPr lang="ru-RU" sz="2400" b="1" dirty="0" smtClean="0">
                <a:latin typeface="Arial" charset="0"/>
              </a:rPr>
              <a:t>В некоторых случаях нужен клей-карандаш.</a:t>
            </a:r>
            <a:br>
              <a:rPr lang="ru-RU" sz="2400" b="1" dirty="0" smtClean="0">
                <a:latin typeface="Arial" charset="0"/>
              </a:rPr>
            </a:br>
            <a:r>
              <a:rPr lang="ru-RU" sz="2800" b="1" dirty="0" smtClean="0">
                <a:solidFill>
                  <a:schemeClr val="hlink"/>
                </a:solidFill>
                <a:latin typeface="Arial" charset="0"/>
              </a:rPr>
              <a:t>Бумага для основы</a:t>
            </a:r>
            <a:r>
              <a:rPr lang="ru-RU" sz="2800" b="1" dirty="0" smtClean="0">
                <a:latin typeface="Arial" charset="0"/>
              </a:rPr>
              <a:t>. </a:t>
            </a:r>
            <a:r>
              <a:rPr lang="ru-RU" sz="2400" b="1" dirty="0" smtClean="0">
                <a:latin typeface="Arial" charset="0"/>
              </a:rPr>
              <a:t>Та самая, на которую мы будем приклеивать нашу скрученную красоту. Подходит как обычная бумага, так и картон. Все зависит от изделия, которое делаем.</a:t>
            </a:r>
            <a:br>
              <a:rPr lang="ru-RU" sz="2400" b="1" dirty="0" smtClean="0">
                <a:latin typeface="Arial" charset="0"/>
              </a:rPr>
            </a:br>
            <a:r>
              <a:rPr lang="ru-RU" sz="2800" b="1" dirty="0" smtClean="0">
                <a:solidFill>
                  <a:schemeClr val="hlink"/>
                </a:solidFill>
                <a:latin typeface="Arial" charset="0"/>
              </a:rPr>
              <a:t>Ножницы.</a:t>
            </a:r>
            <a:r>
              <a:rPr lang="ru-RU" sz="2800" b="1" dirty="0" smtClean="0">
                <a:latin typeface="Arial" charset="0"/>
              </a:rPr>
              <a:t> </a:t>
            </a:r>
            <a:r>
              <a:rPr lang="ru-RU" sz="2400" b="1" dirty="0" smtClean="0">
                <a:latin typeface="Arial" charset="0"/>
              </a:rPr>
              <a:t>Удобнее всего использовать небольшие ножницы с тонкими острыми кончиками.</a:t>
            </a:r>
            <a:br>
              <a:rPr lang="ru-RU" sz="2400" b="1" dirty="0" smtClean="0">
                <a:latin typeface="Arial" charset="0"/>
              </a:rPr>
            </a:br>
            <a:r>
              <a:rPr lang="ru-RU" sz="2800" b="1" dirty="0" smtClean="0">
                <a:solidFill>
                  <a:schemeClr val="hlink"/>
                </a:solidFill>
                <a:latin typeface="Arial" charset="0"/>
              </a:rPr>
              <a:t>Пинцет.</a:t>
            </a:r>
            <a:r>
              <a:rPr lang="ru-RU" sz="2400" dirty="0" smtClean="0">
                <a:latin typeface="Arial" charset="0"/>
              </a:rPr>
              <a:t> </a:t>
            </a:r>
            <a:r>
              <a:rPr lang="ru-RU" sz="2400" b="1" dirty="0" smtClean="0">
                <a:latin typeface="Arial" charset="0"/>
              </a:rPr>
              <a:t>Необязательный инструмент. Нужен для того, чтобы держать завитки, удобно приклеивать или наносить клей. Найти можно в аптеке или магазине или у мамы в косметичке.</a:t>
            </a:r>
            <a:endParaRPr lang="ru-RU" sz="24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0"/>
            <a:ext cx="6336704" cy="6206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Приспособления к работе:</a:t>
            </a:r>
            <a:endParaRPr lang="ru-RU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8434" name="Picture 2" descr="http://mupkom.ru/components/com_virtuemart/shop_image/product/60415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44824" cy="1844824"/>
          </a:xfrm>
          <a:prstGeom prst="rect">
            <a:avLst/>
          </a:prstGeom>
          <a:noFill/>
        </p:spPr>
      </p:pic>
      <p:pic>
        <p:nvPicPr>
          <p:cNvPr id="18436" name="Picture 4" descr="http://officemarket.kz/893-large/dolphin-glue-stick-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44824"/>
            <a:ext cx="1835696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8" name="Picture 6" descr="http://www.dg-shop.cz/shops/9832/images-goods/SCMB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456" y="3573016"/>
            <a:ext cx="1906532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0" name="Picture 8" descr="http://electronoff.com.ua/img/goods/large/pincet_1PK_102T_74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985792"/>
            <a:ext cx="187220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51963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72400" cy="98072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Элементы квиллинга</a:t>
            </a:r>
            <a:endParaRPr lang="ru-RU" dirty="0"/>
          </a:p>
        </p:txBody>
      </p:sp>
      <p:pic>
        <p:nvPicPr>
          <p:cNvPr id="4" name="Picture 4" descr="Изображение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980728"/>
            <a:ext cx="3671887" cy="1800225"/>
          </a:xfrm>
          <a:noFill/>
          <a:ln/>
        </p:spPr>
      </p:pic>
      <p:pic>
        <p:nvPicPr>
          <p:cNvPr id="5" name="Picture 5" descr="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980728"/>
            <a:ext cx="47244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780928"/>
            <a:ext cx="47244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Изображени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2780928"/>
            <a:ext cx="447357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Изображени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653136"/>
            <a:ext cx="47244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833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72400" cy="1196752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800" dirty="0" smtClean="0"/>
              <a:t>Элементы квиллинга</a:t>
            </a:r>
            <a:endParaRPr lang="ru-RU" sz="4800" dirty="0"/>
          </a:p>
        </p:txBody>
      </p:sp>
      <p:pic>
        <p:nvPicPr>
          <p:cNvPr id="4" name="Picture 4" descr="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1196752"/>
            <a:ext cx="3959225" cy="1728788"/>
          </a:xfrm>
          <a:prstGeom prst="rect">
            <a:avLst/>
          </a:prstGeom>
          <a:noFill/>
          <a:ln/>
        </p:spPr>
      </p:pic>
      <p:pic>
        <p:nvPicPr>
          <p:cNvPr id="5" name="Picture 5" descr="Изображение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419872" y="2924944"/>
            <a:ext cx="4724400" cy="1760537"/>
          </a:xfrm>
          <a:noFill/>
          <a:ln/>
        </p:spPr>
      </p:pic>
      <p:pic>
        <p:nvPicPr>
          <p:cNvPr id="6" name="Picture 6" descr="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869160"/>
            <a:ext cx="47244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4025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72400" cy="2060848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Свободные элементы</a:t>
            </a:r>
            <a:br>
              <a:rPr lang="ru-RU" dirty="0" smtClean="0"/>
            </a:br>
            <a:r>
              <a:rPr lang="ru-RU" dirty="0" smtClean="0"/>
              <a:t>Внимание!</a:t>
            </a:r>
            <a:r>
              <a:rPr lang="ru-RU" sz="4400" dirty="0" smtClean="0"/>
              <a:t> Концы нигде не фиксируем клеем.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4" descr="Изображение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988840"/>
            <a:ext cx="5950875" cy="2231578"/>
          </a:xfrm>
          <a:noFill/>
          <a:ln/>
        </p:spPr>
      </p:pic>
    </p:spTree>
    <p:custDataLst>
      <p:tags r:id="rId1"/>
    </p:custDataLst>
  </p:cSld>
  <p:clrMapOvr>
    <a:masterClrMapping/>
  </p:clrMapOvr>
  <p:transition advTm="5475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Admin\Рабочий стол\Открытка в технике квиллинг Левитина Л. С\ppt\media\image10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http://fashiony.ru/pic/handly/pic/4948/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1"/>
            <a:ext cx="5621310" cy="6858000"/>
          </a:xfrm>
          <a:prstGeom prst="rect">
            <a:avLst/>
          </a:prstGeom>
          <a:noFill/>
        </p:spPr>
      </p:pic>
      <p:pic>
        <p:nvPicPr>
          <p:cNvPr id="21508" name="Picture 4" descr="http://www.quillingshop.ru/images/rukovod/quillingshop-shapesrol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62163" y="1"/>
            <a:ext cx="5381837" cy="6857999"/>
          </a:xfrm>
          <a:prstGeom prst="rect">
            <a:avLst/>
          </a:prstGeom>
          <a:noFill/>
        </p:spPr>
      </p:pic>
      <p:pic>
        <p:nvPicPr>
          <p:cNvPr id="5" name="Рисунок 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1520" y="188640"/>
            <a:ext cx="8072437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23836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215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0392" cy="112474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6600" dirty="0" smtClean="0"/>
              <a:t>Мои работы</a:t>
            </a:r>
            <a:endParaRPr lang="ru-RU" sz="6600" dirty="0"/>
          </a:p>
        </p:txBody>
      </p:sp>
      <p:pic>
        <p:nvPicPr>
          <p:cNvPr id="5" name="Содержимое 4" descr="SAM_1650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196752"/>
            <a:ext cx="3521075" cy="2640806"/>
          </a:xfrm>
        </p:spPr>
      </p:pic>
      <p:pic>
        <p:nvPicPr>
          <p:cNvPr id="6" name="Содержимое 5" descr="SAM_1651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3635896" y="1196752"/>
            <a:ext cx="3521075" cy="2640806"/>
          </a:xfrm>
        </p:spPr>
      </p:pic>
      <p:pic>
        <p:nvPicPr>
          <p:cNvPr id="26626" name="Picture 2" descr="http://ia109.odnoklassniki.ru/getImage?photoId=464368302664&amp;photoType=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977680"/>
            <a:ext cx="3840427" cy="2880320"/>
          </a:xfrm>
          <a:prstGeom prst="rect">
            <a:avLst/>
          </a:prstGeom>
          <a:noFill/>
        </p:spPr>
      </p:pic>
      <p:pic>
        <p:nvPicPr>
          <p:cNvPr id="26628" name="Picture 4" descr="http://ia109.odnoklassniki.ru/getImage?photoId=464190427208&amp;photoType=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3977680"/>
            <a:ext cx="3840427" cy="288032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9126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72400" cy="314096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4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Актуальность: </a:t>
            </a:r>
            <a:r>
              <a:rPr lang="ru-RU" sz="40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эта техника сейчас малоизвестна в нашей стране. Работами из квиллинга можно украшать интерьер</a:t>
            </a:r>
            <a:endParaRPr lang="ru-RU" sz="40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6" name="Picture 2" descr="http://2.bp.blogspot.com/_nGuU902UPNM/TIniar-grXI/AAAAAAAABE0/ELKLa3GNIP0/s1600/34525605__51228_47785__50630_5102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94997"/>
            <a:ext cx="2987824" cy="3763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kvillingsp.ru/images/project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3140968"/>
            <a:ext cx="5373766" cy="3717032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723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AM_16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SAM_158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840427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4" descr="SAM_157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284984"/>
            <a:ext cx="3923928" cy="2942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1914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72400" cy="146304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54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Моя Любимая работа «Пасхальное яйцо»</a:t>
            </a:r>
            <a:endParaRPr lang="ru-RU" sz="54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Содержимое 6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988840"/>
            <a:ext cx="3521075" cy="249793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 descr="get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1916832"/>
            <a:ext cx="3363838" cy="448511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Tm="3525"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0"/>
            <a:ext cx="6444208" cy="1124744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800" dirty="0" smtClean="0"/>
              <a:t>Техника изделия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1124744"/>
            <a:ext cx="6444208" cy="5733256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Для этой работы я взяла обычное яйцо киндер-сюрприз, на него я наклеивала различные фигурки в технике квиллинг, создавая различные узоры. На эту работу у меня ушли полоски: </a:t>
            </a:r>
          </a:p>
          <a:p>
            <a:pPr lvl="0"/>
            <a:r>
              <a:rPr lang="ru-RU" sz="2400" b="1" dirty="0" smtClean="0">
                <a:solidFill>
                  <a:schemeClr val="tx1"/>
                </a:solidFill>
              </a:rPr>
              <a:t>18 </a:t>
            </a:r>
            <a:r>
              <a:rPr lang="ru-RU" sz="2400" b="1" dirty="0" err="1" smtClean="0">
                <a:solidFill>
                  <a:schemeClr val="tx1"/>
                </a:solidFill>
              </a:rPr>
              <a:t>голубых</a:t>
            </a:r>
            <a:r>
              <a:rPr lang="ru-RU" sz="2400" b="1" dirty="0" smtClean="0">
                <a:solidFill>
                  <a:schemeClr val="tx1"/>
                </a:solidFill>
              </a:rPr>
              <a:t> полосок</a:t>
            </a:r>
          </a:p>
          <a:p>
            <a:pPr lvl="0"/>
            <a:r>
              <a:rPr lang="ru-RU" sz="2400" b="1" dirty="0" smtClean="0">
                <a:solidFill>
                  <a:schemeClr val="tx1"/>
                </a:solidFill>
              </a:rPr>
              <a:t>6 синих полосок</a:t>
            </a:r>
          </a:p>
          <a:p>
            <a:pPr lvl="0"/>
            <a:r>
              <a:rPr lang="ru-RU" sz="2400" b="1" dirty="0" smtClean="0">
                <a:solidFill>
                  <a:schemeClr val="tx1"/>
                </a:solidFill>
              </a:rPr>
              <a:t>46 зелёных</a:t>
            </a:r>
          </a:p>
          <a:p>
            <a:pPr lvl="0"/>
            <a:r>
              <a:rPr lang="ru-RU" sz="2400" b="1" dirty="0" smtClean="0">
                <a:solidFill>
                  <a:schemeClr val="tx1"/>
                </a:solidFill>
              </a:rPr>
              <a:t>6 оранжевых</a:t>
            </a:r>
          </a:p>
          <a:p>
            <a:pPr lvl="0"/>
            <a:r>
              <a:rPr lang="ru-RU" sz="2400" b="1" dirty="0" smtClean="0">
                <a:solidFill>
                  <a:schemeClr val="tx1"/>
                </a:solidFill>
              </a:rPr>
              <a:t>30 </a:t>
            </a:r>
            <a:r>
              <a:rPr lang="ru-RU" sz="2400" b="1" dirty="0" err="1" smtClean="0">
                <a:solidFill>
                  <a:schemeClr val="tx1"/>
                </a:solidFill>
              </a:rPr>
              <a:t>ярко-розовых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lvl="0"/>
            <a:r>
              <a:rPr lang="ru-RU" sz="2400" b="1" dirty="0" smtClean="0">
                <a:solidFill>
                  <a:schemeClr val="tx1"/>
                </a:solidFill>
              </a:rPr>
              <a:t>12 светло-розовых</a:t>
            </a:r>
          </a:p>
          <a:p>
            <a:pPr lvl="0"/>
            <a:r>
              <a:rPr lang="ru-RU" sz="2400" b="1" dirty="0" smtClean="0">
                <a:solidFill>
                  <a:schemeClr val="tx1"/>
                </a:solidFill>
              </a:rPr>
              <a:t>16 жёлтых</a:t>
            </a:r>
          </a:p>
          <a:p>
            <a:pPr lvl="0"/>
            <a:r>
              <a:rPr lang="ru-RU" sz="2400" b="1" dirty="0" smtClean="0">
                <a:solidFill>
                  <a:schemeClr val="tx1"/>
                </a:solidFill>
              </a:rPr>
              <a:t>148 белых</a:t>
            </a:r>
          </a:p>
          <a:p>
            <a:endParaRPr lang="ru-RU" dirty="0"/>
          </a:p>
        </p:txBody>
      </p:sp>
    </p:spTree>
  </p:cSld>
  <p:clrMapOvr>
    <a:masterClrMapping/>
  </p:clrMapOvr>
  <p:transition advTm="19204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412776"/>
          <a:ext cx="8172400" cy="5445225"/>
        </p:xfrm>
        <a:graphic>
          <a:graphicData uri="http://schemas.openxmlformats.org/drawingml/2006/table">
            <a:tbl>
              <a:tblPr/>
              <a:tblGrid>
                <a:gridCol w="3943234"/>
                <a:gridCol w="4229166"/>
              </a:tblGrid>
              <a:tr h="6799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rebuchet MS"/>
                          <a:ea typeface="Trebuchet MS"/>
                          <a:cs typeface="Times New Roman"/>
                        </a:rPr>
                        <a:t>Производственные затраты</a:t>
                      </a:r>
                      <a:endParaRPr lang="ru-RU" sz="16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rebuchet MS"/>
                          <a:ea typeface="Trebuchet MS"/>
                          <a:cs typeface="Times New Roman"/>
                        </a:rPr>
                        <a:t>Стоимость</a:t>
                      </a:r>
                      <a:endParaRPr lang="ru-RU" sz="16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91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rebuchet MS"/>
                          <a:ea typeface="Trebuchet MS"/>
                          <a:cs typeface="Times New Roman"/>
                        </a:rPr>
                        <a:t>Бумага для основы</a:t>
                      </a:r>
                      <a:endParaRPr lang="ru-RU" sz="16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rebuchet MS"/>
                          <a:ea typeface="Trebuchet MS"/>
                          <a:cs typeface="Times New Roman"/>
                        </a:rPr>
                        <a:t>230руб</a:t>
                      </a:r>
                      <a:endParaRPr lang="ru-RU" sz="16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91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rebuchet MS"/>
                          <a:ea typeface="Trebuchet MS"/>
                          <a:cs typeface="Times New Roman"/>
                        </a:rPr>
                        <a:t>Клей</a:t>
                      </a:r>
                      <a:endParaRPr lang="ru-RU" sz="16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rebuchet MS"/>
                          <a:ea typeface="Trebuchet MS"/>
                          <a:cs typeface="Times New Roman"/>
                        </a:rPr>
                        <a:t>19руб</a:t>
                      </a:r>
                      <a:endParaRPr lang="ru-RU" sz="16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91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rebuchet MS"/>
                          <a:ea typeface="Trebuchet MS"/>
                          <a:cs typeface="Times New Roman"/>
                        </a:rPr>
                        <a:t>Полоски</a:t>
                      </a:r>
                      <a:endParaRPr lang="ru-RU" sz="16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Trebuchet MS"/>
                          <a:ea typeface="Trebuchet MS"/>
                          <a:cs typeface="Times New Roman"/>
                        </a:rPr>
                        <a:t>385руб</a:t>
                      </a:r>
                      <a:endParaRPr lang="ru-RU" sz="16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94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rebuchet MS"/>
                          <a:ea typeface="Trebuchet MS"/>
                          <a:cs typeface="Times New Roman"/>
                        </a:rPr>
                        <a:t>Пинцет</a:t>
                      </a:r>
                      <a:endParaRPr lang="ru-RU" sz="16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rebuchet MS"/>
                          <a:ea typeface="Trebuchet MS"/>
                          <a:cs typeface="Times New Roman"/>
                        </a:rPr>
                        <a:t>28руб</a:t>
                      </a:r>
                      <a:endParaRPr lang="ru-RU" sz="16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8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rebuchet MS"/>
                          <a:ea typeface="Trebuchet MS"/>
                          <a:cs typeface="Times New Roman"/>
                        </a:rPr>
                        <a:t>Двухсторонняя цветная бумага</a:t>
                      </a:r>
                      <a:endParaRPr lang="ru-RU" sz="16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rebuchet MS"/>
                          <a:ea typeface="Trebuchet MS"/>
                          <a:cs typeface="Times New Roman"/>
                        </a:rPr>
                        <a:t>31руб</a:t>
                      </a:r>
                      <a:endParaRPr lang="ru-RU" sz="16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91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rebuchet MS"/>
                          <a:ea typeface="Trebuchet MS"/>
                          <a:cs typeface="Times New Roman"/>
                        </a:rPr>
                        <a:t>Ножницы</a:t>
                      </a:r>
                      <a:endParaRPr lang="ru-RU" sz="16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rebuchet MS"/>
                          <a:ea typeface="Trebuchet MS"/>
                          <a:cs typeface="Times New Roman"/>
                        </a:rPr>
                        <a:t>45руб</a:t>
                      </a:r>
                      <a:endParaRPr lang="ru-RU" sz="16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24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rebuchet MS"/>
                          <a:ea typeface="Trebuchet MS"/>
                          <a:cs typeface="Times New Roman"/>
                        </a:rPr>
                        <a:t>Ши</a:t>
                      </a:r>
                      <a:r>
                        <a:rPr lang="ru-RU" sz="2000" b="1" i="1" dirty="0">
                          <a:latin typeface="Trebuchet MS"/>
                          <a:ea typeface="Trebuchet MS"/>
                          <a:cs typeface="Times New Roman"/>
                        </a:rPr>
                        <a:t>ло</a:t>
                      </a:r>
                      <a:endParaRPr lang="ru-RU" sz="1800" b="1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rebuchet MS"/>
                          <a:ea typeface="Trebuchet MS"/>
                          <a:cs typeface="Times New Roman"/>
                        </a:rPr>
                        <a:t>23руб</a:t>
                      </a:r>
                      <a:endParaRPr lang="ru-RU" sz="16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59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rebuchet MS"/>
                          <a:ea typeface="Trebuchet MS"/>
                          <a:cs typeface="Times New Roman"/>
                        </a:rPr>
                        <a:t>Итого:</a:t>
                      </a:r>
                      <a:endParaRPr lang="ru-RU" sz="16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latin typeface="Trebuchet MS"/>
                          <a:ea typeface="Trebuchet MS"/>
                          <a:cs typeface="Times New Roman"/>
                        </a:rPr>
                        <a:t>761руб</a:t>
                      </a:r>
                      <a:endParaRPr lang="ru-RU" sz="16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0"/>
            <a:ext cx="8172400" cy="14127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Экономический расчёт 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1451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052736"/>
          <a:ext cx="9144000" cy="5992065"/>
        </p:xfrm>
        <a:graphic>
          <a:graphicData uri="http://schemas.openxmlformats.org/drawingml/2006/table">
            <a:tbl>
              <a:tblPr/>
              <a:tblGrid>
                <a:gridCol w="2616380"/>
                <a:gridCol w="2875352"/>
                <a:gridCol w="3652268"/>
              </a:tblGrid>
              <a:tr h="9718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rebuchet MS"/>
                          <a:ea typeface="Trebuchet MS"/>
                          <a:cs typeface="Times New Roman"/>
                        </a:rPr>
                        <a:t>Спецификация</a:t>
                      </a:r>
                      <a:endParaRPr lang="ru-RU" sz="11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Trebuchet MS"/>
                          <a:ea typeface="Trebuchet MS"/>
                          <a:cs typeface="Times New Roman"/>
                        </a:rPr>
                        <a:t>Оценка</a:t>
                      </a:r>
                      <a:endParaRPr lang="ru-RU" sz="11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Trebuchet MS"/>
                          <a:ea typeface="Trebuchet MS"/>
                          <a:cs typeface="Times New Roman"/>
                        </a:rPr>
                        <a:t>Пояснения</a:t>
                      </a:r>
                      <a:endParaRPr lang="ru-RU" sz="11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438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Trebuchet MS"/>
                          <a:ea typeface="Trebuchet MS"/>
                          <a:cs typeface="Times New Roman"/>
                        </a:rPr>
                        <a:t>Затраты средств и материалов</a:t>
                      </a:r>
                      <a:endParaRPr lang="ru-RU" sz="11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Trebuchet MS"/>
                          <a:ea typeface="Trebuchet MS"/>
                          <a:cs typeface="Times New Roman"/>
                        </a:rPr>
                        <a:t>Больше</a:t>
                      </a:r>
                      <a:endParaRPr lang="ru-RU" sz="11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266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Trebuchet MS"/>
                          <a:ea typeface="Trebuchet MS"/>
                          <a:cs typeface="Times New Roman"/>
                        </a:rPr>
                        <a:t>Эстетичность</a:t>
                      </a:r>
                      <a:endParaRPr lang="ru-RU" sz="11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Trebuchet MS"/>
                          <a:ea typeface="Trebuchet MS"/>
                          <a:cs typeface="Times New Roman"/>
                        </a:rPr>
                        <a:t>Изделия красивые</a:t>
                      </a:r>
                      <a:endParaRPr lang="ru-RU" sz="11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rebuchet MS"/>
                          <a:ea typeface="Trebuchet MS"/>
                          <a:cs typeface="Times New Roman"/>
                        </a:rPr>
                        <a:t>Сложность</a:t>
                      </a:r>
                      <a:endParaRPr lang="ru-RU" sz="11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Trebuchet MS"/>
                          <a:ea typeface="Trebuchet MS"/>
                          <a:cs typeface="Times New Roman"/>
                        </a:rPr>
                        <a:t>Достаточно сложно</a:t>
                      </a:r>
                      <a:endParaRPr lang="ru-RU" sz="11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547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Trebuchet MS"/>
                          <a:ea typeface="Trebuchet MS"/>
                          <a:cs typeface="Times New Roman"/>
                        </a:rPr>
                        <a:t>Дизайн</a:t>
                      </a:r>
                      <a:endParaRPr lang="ru-RU" sz="11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Trebuchet MS"/>
                          <a:ea typeface="Trebuchet MS"/>
                          <a:cs typeface="Times New Roman"/>
                        </a:rPr>
                        <a:t>Необычный</a:t>
                      </a:r>
                      <a:endParaRPr lang="ru-RU" sz="11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6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rebuchet MS"/>
                          <a:ea typeface="Trebuchet MS"/>
                          <a:cs typeface="Times New Roman"/>
                        </a:rPr>
                        <a:t>Затраты времени</a:t>
                      </a:r>
                      <a:endParaRPr lang="ru-RU" sz="11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rebuchet MS"/>
                          <a:ea typeface="Trebuchet MS"/>
                          <a:cs typeface="Times New Roman"/>
                        </a:rPr>
                        <a:t>Требуется определённая затрата времени</a:t>
                      </a:r>
                      <a:endParaRPr lang="ru-RU" sz="11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8551" marR="685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8917" name="Рисунок 7" descr="http://www.strangearts.ru/sites/default/files/u6595/showavata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204864"/>
            <a:ext cx="800100" cy="800100"/>
          </a:xfrm>
          <a:prstGeom prst="rect">
            <a:avLst/>
          </a:prstGeom>
          <a:noFill/>
        </p:spPr>
      </p:pic>
      <p:pic>
        <p:nvPicPr>
          <p:cNvPr id="38916" name="Рисунок 1" descr="http://startnewlife.ru/wp-content/uploads/2012/09/smai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996952"/>
            <a:ext cx="864096" cy="813267"/>
          </a:xfrm>
          <a:prstGeom prst="rect">
            <a:avLst/>
          </a:prstGeom>
          <a:noFill/>
        </p:spPr>
      </p:pic>
      <p:pic>
        <p:nvPicPr>
          <p:cNvPr id="38915" name="Рисунок 4" descr="http://startnewlife.ru/wp-content/uploads/2012/09/smai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4077072"/>
            <a:ext cx="750193" cy="708898"/>
          </a:xfrm>
          <a:prstGeom prst="rect">
            <a:avLst/>
          </a:prstGeom>
          <a:noFill/>
        </p:spPr>
      </p:pic>
      <p:pic>
        <p:nvPicPr>
          <p:cNvPr id="38914" name="Рисунок 16" descr="http://f1.ds-russia.ru/u_dirs/047/47365/e8e337a3efe8540bf59c0b5af59c728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6076950"/>
            <a:ext cx="933450" cy="781050"/>
          </a:xfrm>
          <a:prstGeom prst="rect">
            <a:avLst/>
          </a:prstGeom>
          <a:noFill/>
        </p:spPr>
      </p:pic>
      <p:pic>
        <p:nvPicPr>
          <p:cNvPr id="38913" name="Рисунок 19" descr="http://f1.ds-russia.ru/u_dirs/047/47365/e8e337a3efe8540bf59c0b5af59c728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5013176"/>
            <a:ext cx="864096" cy="7172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8172400" cy="10527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Самооценка</a:t>
            </a:r>
            <a:endParaRPr lang="ru-RU" sz="5400" b="1" dirty="0"/>
          </a:p>
        </p:txBody>
      </p:sp>
    </p:spTree>
  </p:cSld>
  <p:clrMapOvr>
    <a:masterClrMapping/>
  </p:clrMapOvr>
  <p:transition advTm="13167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72400" cy="6858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7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Итог: </a:t>
            </a:r>
            <a:r>
              <a:rPr lang="ru-RU" sz="4400" dirty="0" smtClean="0"/>
              <a:t>данная техника позволяет не только развивать моторику у детей и наши пальчики, но и позволяет творить  волшебство, требуя усердия, терпения и фантазию.</a:t>
            </a:r>
            <a:endParaRPr lang="ru-RU" sz="4400" dirty="0"/>
          </a:p>
        </p:txBody>
      </p:sp>
    </p:spTree>
  </p:cSld>
  <p:clrMapOvr>
    <a:masterClrMapping/>
  </p:clrMapOvr>
  <p:transition advTm="7815">
    <p:strips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1.ds-russia.ru/u_dirs/047/47365/e8e337a3efe8540bf59c0b5af59c728a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407897"/>
            <a:ext cx="5760640" cy="4450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179512" y="0"/>
            <a:ext cx="3960440" cy="26369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Спасибо за внимание</a:t>
            </a:r>
            <a:endParaRPr lang="ru-RU" sz="4400" dirty="0"/>
          </a:p>
        </p:txBody>
      </p:sp>
    </p:spTree>
    <p:custDataLst>
      <p:tags r:id="rId1"/>
    </p:custDataLst>
  </p:cSld>
  <p:clrMapOvr>
    <a:masterClrMapping/>
  </p:clrMapOvr>
  <p:transition advTm="2434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92494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9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Цель:</a:t>
            </a:r>
            <a:r>
              <a:rPr lang="ru-RU" dirty="0" smtClean="0"/>
              <a:t> показать красоту и необычность на первый взгляд простых и всем доступных вещей в технике квиллинг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9" descr="cha_winter_2009_paper_quilling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4944"/>
            <a:ext cx="298767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Квиллинг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1227" y="2924944"/>
            <a:ext cx="4854895" cy="3096344"/>
          </a:xfrm>
          <a:prstGeom prst="rect">
            <a:avLst/>
          </a:prstGeom>
          <a:noFill/>
        </p:spPr>
      </p:pic>
      <p:pic>
        <p:nvPicPr>
          <p:cNvPr id="6" name="Рисунок 3" descr="quilling1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57938" y="4765675"/>
            <a:ext cx="278606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3122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72400" cy="11967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/>
            <a:r>
              <a:rPr lang="ru-RU" sz="720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задачи:</a:t>
            </a:r>
            <a:endParaRPr lang="ru-RU" sz="720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196752"/>
            <a:ext cx="8172400" cy="324036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>
              <a:buFont typeface="Wingdings" pitchFamily="2" charset="2"/>
              <a:buChar char="Ø"/>
            </a:pPr>
            <a:r>
              <a:rPr lang="ru-RU" sz="2800" b="1" dirty="0" smtClean="0"/>
              <a:t>Рассказать о нужных инструментах и приспособлениях </a:t>
            </a:r>
          </a:p>
          <a:p>
            <a:pPr algn="l">
              <a:buFont typeface="Wingdings" pitchFamily="2" charset="2"/>
              <a:buChar char="Ø"/>
            </a:pPr>
            <a:r>
              <a:rPr lang="ru-RU" sz="2800" b="1" dirty="0" smtClean="0"/>
              <a:t> развить навык в этой технике</a:t>
            </a:r>
          </a:p>
          <a:p>
            <a:pPr algn="l">
              <a:buFont typeface="Wingdings" pitchFamily="2" charset="2"/>
              <a:buChar char="Ø"/>
            </a:pPr>
            <a:r>
              <a:rPr lang="ru-RU" sz="2800" b="1" dirty="0" smtClean="0"/>
              <a:t>В процессе работы развивать и воспитывать в себе такие качества, как усидчивость, аккуратность при выполнении, эстетику, интерес.</a:t>
            </a:r>
            <a:endParaRPr lang="ru-RU" sz="2800" b="1" dirty="0"/>
          </a:p>
        </p:txBody>
      </p:sp>
      <p:pic>
        <p:nvPicPr>
          <p:cNvPr id="1026" name="Picture 2" descr="http://smotriz.ru/uploads/posts/2012-07/2qlcvj0hx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18248"/>
            <a:ext cx="2339752" cy="2339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http://makezine.com/craft/images/craft/101/celebratecard_step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460627"/>
            <a:ext cx="3498718" cy="23973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http://a.imageshack.us/img294/1041/373164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77688" y="4437112"/>
            <a:ext cx="2249408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16691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916832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sz="54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Выбор и обоснование проекта</a:t>
            </a:r>
            <a:endParaRPr lang="ru-RU" sz="54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916832"/>
            <a:ext cx="9144000" cy="494116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наше время, когда кругом всё связано с информационными технологиями, иногда так хочется обратить свой взгляд на что-нибудь простое, сделанное своими руками. Поэтому для своего проекта я выбрала технику квиллинг из обычных разноцветных полосок. Так как это для меня очень интересно. Изделия, выполненные в этой технике, несут декоративную функцию, служат для украшения интерьера.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21013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8100392" cy="620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Исследование</a:t>
            </a:r>
            <a:endParaRPr lang="ru-RU" sz="40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620688"/>
          <a:ext cx="9143999" cy="6237313"/>
        </p:xfrm>
        <a:graphic>
          <a:graphicData uri="http://schemas.openxmlformats.org/drawingml/2006/table">
            <a:tbl>
              <a:tblPr/>
              <a:tblGrid>
                <a:gridCol w="1245611"/>
                <a:gridCol w="1214185"/>
                <a:gridCol w="1733187"/>
                <a:gridCol w="1732237"/>
                <a:gridCol w="857070"/>
                <a:gridCol w="1212279"/>
                <a:gridCol w="1149430"/>
              </a:tblGrid>
              <a:tr h="186681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rebuchet MS"/>
                          <a:ea typeface="Trebuchet MS"/>
                          <a:cs typeface="Times New Roman"/>
                        </a:rPr>
                        <a:t>Изделие</a:t>
                      </a:r>
                      <a:endParaRPr lang="ru-RU" sz="1800" b="1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rebuchet MS"/>
                          <a:ea typeface="Trebuchet MS"/>
                          <a:cs typeface="Times New Roman"/>
                        </a:rPr>
                        <a:t>Необходимость</a:t>
                      </a:r>
                      <a:endParaRPr lang="ru-RU" sz="2000" b="1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rebuchet MS"/>
                          <a:ea typeface="Trebuchet MS"/>
                          <a:cs typeface="Times New Roman"/>
                        </a:rPr>
                        <a:t>Материальные затраты</a:t>
                      </a:r>
                      <a:endParaRPr lang="ru-RU" sz="2000" b="1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rebuchet MS"/>
                          <a:ea typeface="Trebuchet MS"/>
                          <a:cs typeface="Times New Roman"/>
                        </a:rPr>
                        <a:t>Технологическая возможность</a:t>
                      </a:r>
                      <a:endParaRPr lang="ru-RU" sz="1800" b="1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rebuchet MS"/>
                          <a:ea typeface="Trebuchet MS"/>
                          <a:cs typeface="Times New Roman"/>
                        </a:rPr>
                        <a:t>Мои умения</a:t>
                      </a:r>
                      <a:endParaRPr lang="ru-RU" sz="1800" b="1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rebuchet MS"/>
                          <a:ea typeface="Trebuchet MS"/>
                          <a:cs typeface="Times New Roman"/>
                        </a:rPr>
                        <a:t>Спрос на реализацию</a:t>
                      </a:r>
                      <a:endParaRPr lang="ru-RU" sz="1800" b="1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rebuchet MS"/>
                          <a:ea typeface="Trebuchet MS"/>
                          <a:cs typeface="Times New Roman"/>
                        </a:rPr>
                        <a:t>Затраты времени</a:t>
                      </a:r>
                      <a:endParaRPr lang="ru-RU" sz="1800" b="1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012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rebuchet MS"/>
                          <a:ea typeface="Trebuchet MS"/>
                          <a:cs typeface="Times New Roman"/>
                        </a:rPr>
                        <a:t>Квиллинг «Пасхальное яйцо»</a:t>
                      </a:r>
                      <a:endParaRPr lang="ru-RU" sz="1600" b="1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991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rebuchet MS"/>
                          <a:ea typeface="Trebuchet MS"/>
                          <a:cs typeface="Times New Roman"/>
                        </a:rPr>
                        <a:t>Квиллинг «Корзина цветов»</a:t>
                      </a:r>
                      <a:endParaRPr lang="ru-RU" sz="1400" b="1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2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rebuchet MS"/>
                          <a:ea typeface="Trebuchet MS"/>
                          <a:cs typeface="Times New Roman"/>
                        </a:rPr>
                        <a:t>Квиллинг «Снежинка»</a:t>
                      </a:r>
                      <a:endParaRPr lang="ru-RU" sz="1200" b="1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2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rebuchet MS"/>
                          <a:ea typeface="Trebuchet MS"/>
                          <a:cs typeface="Times New Roman"/>
                        </a:rPr>
                        <a:t>Квиллинг «Яблоко»</a:t>
                      </a:r>
                      <a:endParaRPr lang="ru-RU" sz="1400" b="1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Trebuchet MS"/>
                          <a:ea typeface="Trebuchet MS"/>
                          <a:cs typeface="Times New Roman"/>
                        </a:rPr>
                        <a:t>-</a:t>
                      </a:r>
                      <a:endParaRPr lang="ru-RU" sz="24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Trebuchet MS"/>
                          <a:ea typeface="Trebuchet MS"/>
                          <a:cs typeface="Times New Roman"/>
                        </a:rPr>
                        <a:t>+</a:t>
                      </a:r>
                      <a:endParaRPr lang="ru-RU" sz="24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Trebuchet MS"/>
                          <a:ea typeface="Trebuchet MS"/>
                          <a:cs typeface="Times New Roman"/>
                        </a:rPr>
                        <a:t>-</a:t>
                      </a:r>
                      <a:endParaRPr lang="ru-RU" sz="24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>
                          <a:latin typeface="Trebuchet MS"/>
                          <a:ea typeface="Trebuchet MS"/>
                          <a:cs typeface="Times New Roman"/>
                        </a:rPr>
                        <a:t>-</a:t>
                      </a:r>
                      <a:endParaRPr lang="ru-RU" sz="2400" dirty="0">
                        <a:latin typeface="Trebuchet MS"/>
                        <a:ea typeface="Trebuchet MS"/>
                        <a:cs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advTm="23899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72400" cy="1556792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5400" dirty="0" smtClean="0"/>
              <a:t>Вывод исследования:</a:t>
            </a:r>
            <a:endParaRPr lang="ru-RU" sz="5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556792"/>
            <a:ext cx="8172400" cy="530120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4000" b="1" i="1" dirty="0" smtClean="0"/>
              <a:t>проведя исследование, я решила, что для меня более приемлемо делать работы из квиллинга так как:</a:t>
            </a:r>
          </a:p>
          <a:p>
            <a:pPr lvl="0" algn="l">
              <a:buFont typeface="Wingdings" pitchFamily="2" charset="2"/>
              <a:buChar char="ü"/>
            </a:pPr>
            <a:r>
              <a:rPr lang="ru-RU" sz="4000" b="1" i="1" dirty="0" smtClean="0"/>
              <a:t>У меня есть определённые навыки</a:t>
            </a:r>
            <a:endParaRPr lang="ru-RU" sz="4000" dirty="0" smtClean="0"/>
          </a:p>
          <a:p>
            <a:pPr lvl="0" algn="l">
              <a:buFont typeface="Wingdings" pitchFamily="2" charset="2"/>
              <a:buChar char="ü"/>
            </a:pPr>
            <a:r>
              <a:rPr lang="ru-RU" sz="4000" b="1" i="1" dirty="0" smtClean="0"/>
              <a:t>Я найду им достойные применения</a:t>
            </a:r>
            <a:endParaRPr lang="ru-RU" sz="4000" dirty="0" smtClean="0"/>
          </a:p>
        </p:txBody>
      </p:sp>
    </p:spTree>
  </p:cSld>
  <p:clrMapOvr>
    <a:masterClrMapping/>
  </p:clrMapOvr>
  <p:transition advTm="10218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0"/>
            <a:ext cx="6444208" cy="184482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Что же такое квиллинг…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1844824"/>
            <a:ext cx="6444208" cy="50131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</a:rPr>
              <a:t>Квиллинг (</a:t>
            </a:r>
            <a:r>
              <a:rPr lang="ru-RU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</a:rPr>
              <a:t>бумагокручение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</a:rPr>
              <a:t>)-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pact"/>
              </a:rPr>
              <a:t>искусство скручивать длинные и узкие полоски бумаги в спиральки, видоизменять их форму и составлять из полученных деталей  объёмные  или плоские композиции.</a:t>
            </a:r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6386" name="Picture 2" descr="http://fact.ee/images/stories/kartinki/2008/12/13/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699791" cy="3597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http://s56.radikal.ru/i151/0910/f8/2795e4b172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1008"/>
            <a:ext cx="2699792" cy="2669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1301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8172400" cy="386104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Его смысл состоит в том, что из скрученных длинных бумажных полосок, которым придали некую форму, составляют композиции. Например, они могут служить картиной или украшением на открытке. Есть несколько основных форм, применяемых в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квиллинге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хотя фантазию мастера ничто не ограничивает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dirty="0"/>
          </a:p>
        </p:txBody>
      </p:sp>
      <p:pic>
        <p:nvPicPr>
          <p:cNvPr id="17410" name="Picture 2" descr="http://ib1.keep4u.ru/b/2011/04/02/73/7389a9d7cc9571007d78d85384b37d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61048"/>
            <a:ext cx="3995936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http://mastera-rukodeliya.ru/images/stories/kvilling/otkryitka/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3809978"/>
            <a:ext cx="3149784" cy="3048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17986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1|1.9|1.7|1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1|1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2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3|4.2|1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2|1.3|2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5|1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5.9|2.5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8|0.7|2.6|1.7|5.5|1.5|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5|1.1|1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2.3|1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2|1.2|3|17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6.7|4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1004</TotalTime>
  <Words>621</Words>
  <Application>Microsoft Office PowerPoint</Application>
  <PresentationFormat>Экран (4:3)</PresentationFormat>
  <Paragraphs>129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Изящная</vt:lpstr>
      <vt:lpstr>Предмет: Мультимедиа технологий в образовании Область: проектная деятельность Проект: техника квиллинг</vt:lpstr>
      <vt:lpstr>Актуальность: эта техника сейчас малоизвестна в нашей стране. Работами из квиллинга можно украшать интерьер</vt:lpstr>
      <vt:lpstr>Цель: показать красоту и необычность на первый взгляд простых и всем доступных вещей в технике квиллинг </vt:lpstr>
      <vt:lpstr>задачи:</vt:lpstr>
      <vt:lpstr>Выбор и обоснование проекта</vt:lpstr>
      <vt:lpstr>Презентация PowerPoint</vt:lpstr>
      <vt:lpstr>Вывод исследования:</vt:lpstr>
      <vt:lpstr>Что же такое квиллинг…</vt:lpstr>
      <vt:lpstr>Презентация PowerPoint</vt:lpstr>
      <vt:lpstr>Историческая справка</vt:lpstr>
      <vt:lpstr>Презентация PowerPoint</vt:lpstr>
      <vt:lpstr>Материалы и приспособления: полоски и их изготовление</vt:lpstr>
      <vt:lpstr>Инструмент для скручивания:</vt:lpstr>
      <vt:lpstr>Презентация PowerPoint</vt:lpstr>
      <vt:lpstr>Элементы квиллинга</vt:lpstr>
      <vt:lpstr>Элементы квиллинга</vt:lpstr>
      <vt:lpstr>Свободные элементы Внимание! Концы нигде не фиксируем клеем. </vt:lpstr>
      <vt:lpstr>Презентация PowerPoint</vt:lpstr>
      <vt:lpstr>Мои работы</vt:lpstr>
      <vt:lpstr>Презентация PowerPoint</vt:lpstr>
      <vt:lpstr>Моя Любимая работа «Пасхальное яйцо»</vt:lpstr>
      <vt:lpstr>Техника изделия</vt:lpstr>
      <vt:lpstr>Презентация PowerPoint</vt:lpstr>
      <vt:lpstr>Презентация PowerPoint</vt:lpstr>
      <vt:lpstr>Итог: данная техника позволяет не только развивать моторику у детей и наши пальчики, но и позволяет творить  волшебство, требуя усердия, терпения и фантазию.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Admin</cp:lastModifiedBy>
  <cp:revision>50</cp:revision>
  <dcterms:created xsi:type="dcterms:W3CDTF">2013-03-24T11:40:01Z</dcterms:created>
  <dcterms:modified xsi:type="dcterms:W3CDTF">2015-11-05T18:40:21Z</dcterms:modified>
</cp:coreProperties>
</file>